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422" r:id="rId3"/>
    <p:sldId id="508" r:id="rId4"/>
    <p:sldId id="513" r:id="rId5"/>
    <p:sldId id="421" r:id="rId6"/>
    <p:sldId id="418" r:id="rId7"/>
    <p:sldId id="509" r:id="rId8"/>
    <p:sldId id="510" r:id="rId9"/>
    <p:sldId id="397" r:id="rId10"/>
    <p:sldId id="398" r:id="rId11"/>
    <p:sldId id="511" r:id="rId12"/>
    <p:sldId id="512" r:id="rId13"/>
    <p:sldId id="375" r:id="rId14"/>
    <p:sldId id="389" r:id="rId15"/>
    <p:sldId id="262" r:id="rId16"/>
    <p:sldId id="41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04D"/>
    <a:srgbClr val="2D6987"/>
    <a:srgbClr val="7F7F7F"/>
    <a:srgbClr val="3A87AD"/>
    <a:srgbClr val="1E8C1E"/>
    <a:srgbClr val="961EC8"/>
    <a:srgbClr val="32821E"/>
    <a:srgbClr val="414C21"/>
    <a:srgbClr val="FF6E1E"/>
    <a:srgbClr val="FA64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46"/>
    <p:restoredTop sz="94643"/>
  </p:normalViewPr>
  <p:slideViewPr>
    <p:cSldViewPr snapToGrid="0" snapToObjects="1">
      <p:cViewPr varScale="1">
        <p:scale>
          <a:sx n="127" d="100"/>
          <a:sy n="127" d="100"/>
        </p:scale>
        <p:origin x="976" y="184"/>
      </p:cViewPr>
      <p:guideLst>
        <p:guide orient="horz" pos="2160"/>
        <p:guide pos="2880"/>
      </p:guideLst>
    </p:cSldViewPr>
  </p:slid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508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BE27B-9AE3-9644-95A0-F3462237A582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857207-4859-0542-B482-C7EEB403F6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01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E6CE62A-E7D2-6E4E-A4B7-228098A8719F}" type="slidenum">
              <a:rPr lang="en-US"/>
              <a:pPr/>
              <a:t>15</a:t>
            </a:fld>
            <a:endParaRPr lang="en-US" dirty="0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2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41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15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155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>
            <a:lvl1pPr>
              <a:defRPr lang="en-US">
                <a:solidFill>
                  <a:srgbClr val="3A87AD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Autofit/>
          </a:bodyPr>
          <a:lstStyle>
            <a:lvl1pPr>
              <a:defRPr lang="en-US" dirty="0" smtClean="0">
                <a:solidFill>
                  <a:srgbClr val="C0504D"/>
                </a:solidFill>
              </a:defRPr>
            </a:lvl1pPr>
            <a:lvl2pPr>
              <a:defRPr lang="en-US" dirty="0" smtClean="0">
                <a:solidFill>
                  <a:srgbClr val="7F7F7F"/>
                </a:solidFill>
              </a:defRPr>
            </a:lvl2pPr>
            <a:lvl3pPr>
              <a:defRPr lang="en-US" dirty="0" smtClean="0">
                <a:solidFill>
                  <a:srgbClr val="2D6987"/>
                </a:solidFill>
              </a:defRPr>
            </a:lvl3pPr>
            <a:lvl4pPr>
              <a:defRPr lang="en-US" dirty="0" smtClean="0">
                <a:solidFill>
                  <a:srgbClr val="C0504D"/>
                </a:solidFill>
              </a:defRPr>
            </a:lvl4pPr>
            <a:lvl5pPr>
              <a:defRPr lang="en-US" dirty="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880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298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989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063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248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292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809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E1E6B6C-265D-504E-A61A-D39CA579A974}" type="datetimeFigureOut">
              <a:rPr lang="en-US" smtClean="0"/>
              <a:t>6/18/19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D209C68-ED91-5948-B20D-B0A4644CA1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906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363" y="232654"/>
            <a:ext cx="8522155" cy="649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363" y="1165086"/>
            <a:ext cx="8522155" cy="53530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875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lang="en-US" sz="4800" b="1" kern="1200" dirty="0">
          <a:ln>
            <a:prstDash val="solid"/>
          </a:ln>
          <a:solidFill>
            <a:srgbClr val="3A87AD"/>
          </a:solidFill>
          <a:effectLst>
            <a:outerShdw blurRad="88000" dist="50800" dir="5040000" algn="tl">
              <a:schemeClr val="accent4">
                <a:tint val="80000"/>
                <a:satMod val="250000"/>
                <a:alpha val="45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ct val="90000"/>
        </a:lnSpc>
        <a:spcBef>
          <a:spcPts val="100"/>
        </a:spcBef>
        <a:buSzPct val="80000"/>
        <a:buFont typeface="Wingdings" charset="2"/>
        <a:buChar char=""/>
        <a:defRPr lang="en-US" sz="2800" kern="1200" dirty="0" smtClean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lnSpc>
          <a:spcPct val="90000"/>
        </a:lnSpc>
        <a:spcBef>
          <a:spcPts val="100"/>
        </a:spcBef>
        <a:buFont typeface="Wingdings" charset="2"/>
        <a:buChar char=""/>
        <a:defRPr lang="en-US" sz="2400" kern="1200" dirty="0" smtClean="0">
          <a:solidFill>
            <a:srgbClr val="2D6987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lnSpc>
          <a:spcPct val="90000"/>
        </a:lnSpc>
        <a:spcBef>
          <a:spcPts val="100"/>
        </a:spcBef>
        <a:buSzPct val="80000"/>
        <a:buFont typeface="Wingdings" charset="2"/>
        <a:buChar char=""/>
        <a:defRPr lang="en-US" sz="2000" kern="1200" dirty="0" smtClean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lnSpc>
          <a:spcPct val="90000"/>
        </a:lnSpc>
        <a:spcBef>
          <a:spcPts val="100"/>
        </a:spcBef>
        <a:buFont typeface="ArialUnicodeMS" charset="0"/>
        <a:buChar char="☆"/>
        <a:defRPr lang="en-US" sz="1800" kern="1200" dirty="0" smtClean="0">
          <a:solidFill>
            <a:srgbClr val="2D6987"/>
          </a:solidFill>
          <a:latin typeface="+mn-lt"/>
          <a:ea typeface="+mn-ea"/>
          <a:cs typeface="+mn-cs"/>
        </a:defRPr>
      </a:lvl4pPr>
      <a:lvl5pPr marL="2057400" indent="-182880" algn="l" defTabSz="457200" rtl="0" eaLnBrk="1" latinLnBrk="0" hangingPunct="1">
        <a:lnSpc>
          <a:spcPct val="90000"/>
        </a:lnSpc>
        <a:spcBef>
          <a:spcPts val="100"/>
        </a:spcBef>
        <a:buFont typeface="LucidaGrande" charset="0"/>
        <a:buChar char="▹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6CC2A42-91D4-F64F-B4DA-94BC35A41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62" y="2717830"/>
            <a:ext cx="8864075" cy="20731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2382" y="326573"/>
            <a:ext cx="8611808" cy="1305622"/>
          </a:xfrm>
        </p:spPr>
        <p:txBody>
          <a:bodyPr vert="horz" lIns="91440" tIns="45720" rIns="91440" bIns="45720" rtlCol="0" anchor="ctr">
            <a:no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>
              <a:lnSpc>
                <a:spcPct val="80000"/>
              </a:lnSpc>
              <a:buFont typeface="Arial"/>
            </a:pPr>
            <a:r>
              <a:rPr lang="en-US" dirty="0">
                <a:solidFill>
                  <a:srgbClr val="3A87AD"/>
                </a:solidFill>
              </a:rPr>
              <a:t>Data Mining</a:t>
            </a:r>
            <a:br>
              <a:rPr lang="en-US" dirty="0">
                <a:solidFill>
                  <a:srgbClr val="3A87AD"/>
                </a:solidFill>
              </a:rPr>
            </a:b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Applied to the IODP Database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7321" y="6202139"/>
            <a:ext cx="7711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>
                  <a:prstDash val="solid"/>
                </a:ln>
                <a:solidFill>
                  <a:srgbClr val="3A87AD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  <a:latin typeface="+mj-lt"/>
                <a:ea typeface="+mj-ea"/>
                <a:cs typeface="+mj-cs"/>
              </a:rPr>
              <a:t>19 June 2019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AA9114-1083-3D4E-BBE5-B87045048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15298">
            <a:off x="6742028" y="2199707"/>
            <a:ext cx="1863550" cy="9520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F29756-5819-4F43-95FB-80FB43F23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36883">
            <a:off x="1639139" y="1871823"/>
            <a:ext cx="1863550" cy="95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39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0" name="Group 14"/>
          <p:cNvGrpSpPr>
            <a:grpSpLocks/>
          </p:cNvGrpSpPr>
          <p:nvPr/>
        </p:nvGrpSpPr>
        <p:grpSpPr bwMode="auto">
          <a:xfrm>
            <a:off x="0" y="186036"/>
            <a:ext cx="5659060" cy="1907977"/>
            <a:chOff x="2168" y="945"/>
            <a:chExt cx="3743" cy="1282"/>
          </a:xfrm>
        </p:grpSpPr>
        <p:pic>
          <p:nvPicPr>
            <p:cNvPr id="17414" name="Picture 11" descr="&#10;Picture 6.png                                                  0008821BMacintosh HD                   C298576D: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168" y="1087"/>
              <a:ext cx="3743" cy="1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415" name="Text Box 12"/>
            <p:cNvSpPr txBox="1">
              <a:spLocks noChangeArrowheads="1"/>
            </p:cNvSpPr>
            <p:nvPr/>
          </p:nvSpPr>
          <p:spPr bwMode="auto">
            <a:xfrm>
              <a:off x="2406" y="945"/>
              <a:ext cx="2934" cy="1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300">
                  <a:solidFill>
                    <a:schemeClr val="accent2"/>
                  </a:solidFill>
                  <a:latin typeface="Geneva" charset="0"/>
                </a:rPr>
                <a:t>MIS        35                      37              39           41</a:t>
              </a:r>
            </a:p>
          </p:txBody>
        </p:sp>
      </p:grpSp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>
          <a:xfrm>
            <a:off x="5630334" y="214313"/>
            <a:ext cx="3324679" cy="1259086"/>
          </a:xfrm>
        </p:spPr>
        <p:txBody>
          <a:bodyPr/>
          <a:lstStyle/>
          <a:p>
            <a:r>
              <a:rPr lang="en-US" sz="2300"/>
              <a:t>Ls* = Clean Lightness Record with 2-cm resolution ≈ 500 k.y.</a:t>
            </a:r>
          </a:p>
        </p:txBody>
      </p:sp>
      <p:pic>
        <p:nvPicPr>
          <p:cNvPr id="17412" name="Picture 10" descr="&#10;Picture 4.png                                                  0008821BMacintosh HD                   C298576D: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7393" y="1873747"/>
            <a:ext cx="3048000" cy="49440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13" name="Picture 17" descr="&#10;Picture 9.png                                                  0008821BMacintosh HD                   C298576D: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26442" y="1683247"/>
            <a:ext cx="3438071" cy="5107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18346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5E385-F170-2444-8879-5A0380FB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85F846-0890-F348-8911-08CA5A579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48" y="1116700"/>
            <a:ext cx="7132585" cy="44249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2DC8CF-8D3E-3944-A00B-FBCD538276EE}"/>
              </a:ext>
            </a:extLst>
          </p:cNvPr>
          <p:cNvSpPr txBox="1"/>
          <p:nvPr/>
        </p:nvSpPr>
        <p:spPr>
          <a:xfrm>
            <a:off x="793820" y="5767754"/>
            <a:ext cx="78980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The most obvious signal is the obliquity in the L* records, with a more subtle 100 k.y. eccentricity peak, which is more dominant after 1 Ma than before. None of this is too surprising given the L* follows the LR04 oxygen isotope record.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0EC9BF-C7AA-CD42-ADD9-B9C55E03E4E4}"/>
              </a:ext>
            </a:extLst>
          </p:cNvPr>
          <p:cNvSpPr txBox="1"/>
          <p:nvPr/>
        </p:nvSpPr>
        <p:spPr>
          <a:xfrm>
            <a:off x="4159872" y="5452462"/>
            <a:ext cx="10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Frequency</a:t>
            </a:r>
          </a:p>
        </p:txBody>
      </p:sp>
    </p:spTree>
    <p:extLst>
      <p:ext uri="{BB962C8B-B14F-4D97-AF65-F5344CB8AC3E}">
        <p14:creationId xmlns:p14="http://schemas.microsoft.com/office/powerpoint/2010/main" val="1809068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L* Extraction Method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362" y="1165086"/>
            <a:ext cx="3875751" cy="5353097"/>
          </a:xfrm>
          <a:noFill/>
        </p:spPr>
        <p:txBody>
          <a:bodyPr/>
          <a:lstStyle/>
          <a:p>
            <a:r>
              <a:rPr lang="en-US" sz="2400" dirty="0" err="1"/>
              <a:t>ImageMagick</a:t>
            </a:r>
            <a:r>
              <a:rPr lang="en-US" sz="2400" dirty="0"/>
              <a:t> </a:t>
            </a:r>
          </a:p>
          <a:p>
            <a:pPr lvl="1"/>
            <a:r>
              <a:rPr lang="en-US" sz="1800" dirty="0"/>
              <a:t>Estimate gray scale of gray card and used to calibrate image</a:t>
            </a:r>
          </a:p>
          <a:p>
            <a:pPr lvl="1"/>
            <a:r>
              <a:rPr lang="en-US" sz="1800" dirty="0"/>
              <a:t>Extract middle part of image (like slicing out a U-channel)</a:t>
            </a:r>
          </a:p>
          <a:p>
            <a:pPr lvl="1"/>
            <a:r>
              <a:rPr lang="en-US" sz="1800" dirty="0"/>
              <a:t>Convert tiff to text file with RGB values</a:t>
            </a:r>
          </a:p>
          <a:p>
            <a:pPr lvl="1"/>
            <a:r>
              <a:rPr lang="en-US" sz="1800" dirty="0"/>
              <a:t>Use statistics to select best value for each 50 µm interval</a:t>
            </a:r>
          </a:p>
          <a:p>
            <a:pPr lvl="2"/>
            <a:r>
              <a:rPr lang="en-US" sz="1400" dirty="0"/>
              <a:t>Median</a:t>
            </a:r>
          </a:p>
          <a:p>
            <a:pPr lvl="1"/>
            <a:r>
              <a:rPr lang="en-US" sz="1800" dirty="0"/>
              <a:t>Decimate data to desired resolution</a:t>
            </a:r>
          </a:p>
          <a:p>
            <a:pPr lvl="1"/>
            <a:r>
              <a:rPr lang="en-US" sz="1800" dirty="0"/>
              <a:t>Scale to length of section in cm</a:t>
            </a:r>
          </a:p>
          <a:p>
            <a:pPr lvl="2"/>
            <a:r>
              <a:rPr lang="en-US" sz="1400" dirty="0"/>
              <a:t>Resolution 50 µm</a:t>
            </a:r>
          </a:p>
          <a:p>
            <a:pPr marL="914400" lvl="2" indent="0">
              <a:buNone/>
            </a:pPr>
            <a:endParaRPr lang="en-US" sz="1600" dirty="0"/>
          </a:p>
          <a:p>
            <a:pPr lvl="1"/>
            <a:endParaRPr lang="en-US" sz="1800" dirty="0"/>
          </a:p>
        </p:txBody>
      </p:sp>
      <p:pic>
        <p:nvPicPr>
          <p:cNvPr id="5" name="Picture 4" descr="Screen shot 2011-10-24 at 3.38.01 PM.png">
            <a:extLst>
              <a:ext uri="{FF2B5EF4-FFF2-40B4-BE49-F238E27FC236}">
                <a16:creationId xmlns:a16="http://schemas.microsoft.com/office/drawing/2014/main" id="{E2A567EF-A744-3340-946E-F84E8094E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691" y="1085222"/>
            <a:ext cx="2891877" cy="566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330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 Box 2"/>
          <p:cNvSpPr txBox="1">
            <a:spLocks noChangeArrowheads="1"/>
          </p:cNvSpPr>
          <p:nvPr/>
        </p:nvSpPr>
        <p:spPr bwMode="auto">
          <a:xfrm>
            <a:off x="4754499" y="238125"/>
            <a:ext cx="3297299" cy="451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800" dirty="0">
                <a:solidFill>
                  <a:srgbClr val="FF0000"/>
                </a:solidFill>
                <a:latin typeface="+mn-lt"/>
              </a:rPr>
              <a:t>Example Data</a:t>
            </a:r>
            <a:endParaRPr lang="en-US" sz="44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4562230" y="1595767"/>
            <a:ext cx="4357077" cy="2165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74" tIns="45737" rIns="91474" bIns="45737" anchor="ctr">
            <a:prstTxWarp prst="textNoShape">
              <a:avLst/>
            </a:prstTxWarp>
          </a:bodyPr>
          <a:lstStyle/>
          <a:p>
            <a:r>
              <a:rPr lang="en-US" sz="1600" dirty="0">
                <a:solidFill>
                  <a:srgbClr val="0000FF"/>
                </a:solidFill>
                <a:latin typeface="Geneva" charset="0"/>
              </a:rPr>
              <a:t>Data from Section U1333C-14H-4 across the E-O boundary. The color data are extracted every </a:t>
            </a:r>
            <a:r>
              <a:rPr lang="en-US" sz="1600" dirty="0">
                <a:solidFill>
                  <a:srgbClr val="FF0000"/>
                </a:solidFill>
                <a:latin typeface="Geneva" charset="0"/>
              </a:rPr>
              <a:t>0.2 mm</a:t>
            </a:r>
            <a:r>
              <a:rPr lang="en-US" sz="1600" dirty="0">
                <a:solidFill>
                  <a:srgbClr val="0000FF"/>
                </a:solidFill>
                <a:latin typeface="Geneva" charset="0"/>
              </a:rPr>
              <a:t> from each image, which gives </a:t>
            </a:r>
            <a:r>
              <a:rPr lang="en-US" sz="1600" dirty="0">
                <a:solidFill>
                  <a:srgbClr val="FF0000"/>
                </a:solidFill>
                <a:latin typeface="Geneva" charset="0"/>
              </a:rPr>
              <a:t>7500</a:t>
            </a:r>
            <a:r>
              <a:rPr lang="en-US" sz="1600" dirty="0">
                <a:solidFill>
                  <a:srgbClr val="0000FF"/>
                </a:solidFill>
                <a:latin typeface="Geneva" charset="0"/>
              </a:rPr>
              <a:t> observations along a typical </a:t>
            </a:r>
            <a:r>
              <a:rPr lang="en-US" sz="1600" dirty="0">
                <a:solidFill>
                  <a:srgbClr val="FF0000"/>
                </a:solidFill>
                <a:latin typeface="Geneva" charset="0"/>
              </a:rPr>
              <a:t>150 cm </a:t>
            </a:r>
            <a:r>
              <a:rPr lang="en-US" sz="1600" dirty="0">
                <a:solidFill>
                  <a:srgbClr val="0000FF"/>
                </a:solidFill>
                <a:latin typeface="Geneva" charset="0"/>
              </a:rPr>
              <a:t>section. We extract the RED, GREEN, and BLUE values from which the GRAY Scale, L*, and other differences and derivative values can be obtained.</a:t>
            </a:r>
            <a:endParaRPr lang="en-US" sz="1600" dirty="0">
              <a:solidFill>
                <a:srgbClr val="FF0000"/>
              </a:solidFill>
              <a:latin typeface="Geneva" charset="0"/>
            </a:endParaRPr>
          </a:p>
        </p:txBody>
      </p:sp>
      <p:pic>
        <p:nvPicPr>
          <p:cNvPr id="15" name="Picture 14" descr="Screen shot 2011-10-24 at 3.55.0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62" y="0"/>
            <a:ext cx="4244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486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 Box 2"/>
          <p:cNvSpPr txBox="1">
            <a:spLocks noChangeArrowheads="1"/>
          </p:cNvSpPr>
          <p:nvPr/>
        </p:nvSpPr>
        <p:spPr bwMode="auto">
          <a:xfrm>
            <a:off x="6564217" y="344770"/>
            <a:ext cx="2440967" cy="899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6" rIns="91432" bIns="45716">
            <a:prstTxWarp prst="textNoShape">
              <a:avLst/>
            </a:prstTxWarp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900" dirty="0">
                <a:solidFill>
                  <a:srgbClr val="FF0000"/>
                </a:solidFill>
              </a:rPr>
              <a:t>L* vs. Leaf Waxes</a:t>
            </a:r>
          </a:p>
          <a:p>
            <a:pPr algn="ctr">
              <a:lnSpc>
                <a:spcPct val="80000"/>
              </a:lnSpc>
            </a:pPr>
            <a:endParaRPr lang="en-US" sz="4500" dirty="0">
              <a:solidFill>
                <a:srgbClr val="FF0000"/>
              </a:solidFill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351851" y="5666162"/>
            <a:ext cx="8413523" cy="10118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66" tIns="45733" rIns="91466" bIns="45733" anchor="ctr">
            <a:prstTxWarp prst="textNoShape">
              <a:avLst/>
            </a:prstTxWarp>
          </a:bodyPr>
          <a:lstStyle/>
          <a:p>
            <a:r>
              <a:rPr lang="en-US" sz="1600" dirty="0">
                <a:solidFill>
                  <a:srgbClr val="0000FF"/>
                </a:solidFill>
                <a:latin typeface="Geneva" charset="0"/>
              </a:rPr>
              <a:t>The shipboard L* data (in mcd depths) converted using a power law to W (= Wind Proxy) and compared with Naafs et al. (2011) leaf wax abundance. The continuous W record extents out to about 4260 ka, with a longer record possible but correlation between holes degrading.</a:t>
            </a:r>
            <a:endParaRPr lang="en-US" sz="1600" dirty="0">
              <a:solidFill>
                <a:srgbClr val="FF0000"/>
              </a:solidFill>
              <a:latin typeface="Geneva" charset="0"/>
            </a:endParaRPr>
          </a:p>
        </p:txBody>
      </p:sp>
      <p:pic>
        <p:nvPicPr>
          <p:cNvPr id="5" name="Picture 4" descr="Comparison-of-leaf-waxes-to-lightnes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6546165" cy="544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016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2-01-09 at 11.07.02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1190"/>
            <a:ext cx="9160937" cy="6869190"/>
          </a:xfrm>
          <a:prstGeom prst="rect">
            <a:avLst/>
          </a:prstGeom>
        </p:spPr>
      </p:pic>
      <p:sp>
        <p:nvSpPr>
          <p:cNvPr id="59396" name="Text Box 4"/>
          <p:cNvSpPr txBox="1">
            <a:spLocks noChangeArrowheads="1"/>
          </p:cNvSpPr>
          <p:nvPr/>
        </p:nvSpPr>
        <p:spPr bwMode="auto">
          <a:xfrm>
            <a:off x="290711" y="335593"/>
            <a:ext cx="8583617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6600" b="1" dirty="0">
                <a:solidFill>
                  <a:srgbClr val="2D6987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charset="0"/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504752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Resolution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dirty="0"/>
              <a:t>Medium, high, and ultra high-resolution records</a:t>
            </a:r>
          </a:p>
          <a:p>
            <a:pPr lvl="1"/>
            <a:r>
              <a:rPr lang="en-US" dirty="0"/>
              <a:t>Observations every </a:t>
            </a:r>
          </a:p>
          <a:p>
            <a:pPr lvl="2"/>
            <a:r>
              <a:rPr lang="en-US" dirty="0"/>
              <a:t>1 cm</a:t>
            </a:r>
          </a:p>
          <a:p>
            <a:pPr lvl="3"/>
            <a:r>
              <a:rPr lang="en-US" dirty="0"/>
              <a:t>Probably good enough from most studies, except finely laminated sediments, like </a:t>
            </a:r>
            <a:r>
              <a:rPr lang="en-US" dirty="0" err="1"/>
              <a:t>varves</a:t>
            </a:r>
            <a:endParaRPr lang="en-US" dirty="0"/>
          </a:p>
          <a:p>
            <a:pPr lvl="2"/>
            <a:r>
              <a:rPr lang="en-US" dirty="0"/>
              <a:t>1 mm</a:t>
            </a:r>
          </a:p>
          <a:p>
            <a:pPr lvl="3"/>
            <a:r>
              <a:rPr lang="en-US" dirty="0"/>
              <a:t>Preferred as few laminations are thinner than this and the file size is still manageable</a:t>
            </a:r>
          </a:p>
          <a:p>
            <a:pPr lvl="3"/>
            <a:r>
              <a:rPr lang="en-US" dirty="0"/>
              <a:t>This is also probably close to the image resolution for the core photo images from expeditions prior to Expedition 317 (Core Table Photos)</a:t>
            </a:r>
          </a:p>
          <a:p>
            <a:pPr lvl="2"/>
            <a:r>
              <a:rPr lang="en-US" dirty="0"/>
              <a:t>0.05 mm (50 µm) </a:t>
            </a:r>
          </a:p>
          <a:p>
            <a:pPr lvl="3"/>
            <a:r>
              <a:rPr lang="en-US" dirty="0"/>
              <a:t>The image resolution for the Line Scan imager</a:t>
            </a:r>
          </a:p>
          <a:p>
            <a:pPr lvl="3"/>
            <a:r>
              <a:rPr lang="en-US" dirty="0"/>
              <a:t>Not sure if generating data files with this resolution is worthwhile</a:t>
            </a:r>
          </a:p>
          <a:p>
            <a:pPr lvl="4"/>
            <a:r>
              <a:rPr lang="en-US" dirty="0"/>
              <a:t>The files would </a:t>
            </a:r>
            <a:r>
              <a:rPr lang="en-US"/>
              <a:t>be huge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14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dirty="0"/>
              <a:t>Brainstorm about Data Mining Projects</a:t>
            </a:r>
          </a:p>
          <a:p>
            <a:pPr lvl="1"/>
            <a:r>
              <a:rPr lang="en-US" dirty="0"/>
              <a:t>Convey what each of us are doing</a:t>
            </a:r>
          </a:p>
          <a:p>
            <a:pPr lvl="1"/>
            <a:r>
              <a:rPr lang="en-US" dirty="0"/>
              <a:t>Present ideas for Data Mining Projects</a:t>
            </a:r>
          </a:p>
          <a:p>
            <a:r>
              <a:rPr lang="en-US" dirty="0"/>
              <a:t>Discuss ways to improve the database and/or the availability of database tools in order to make data mining more accessible and impactful</a:t>
            </a:r>
          </a:p>
          <a:p>
            <a:pPr lvl="1"/>
            <a:r>
              <a:rPr lang="en-US" dirty="0"/>
              <a:t>Add lithologies to any data with an IODP interval</a:t>
            </a:r>
          </a:p>
          <a:p>
            <a:pPr lvl="1"/>
            <a:r>
              <a:rPr lang="en-US" dirty="0"/>
              <a:t>Relate different data types by interpolation to nearest neighbor</a:t>
            </a:r>
          </a:p>
          <a:p>
            <a:pPr lvl="1"/>
            <a:r>
              <a:rPr lang="en-US" dirty="0"/>
              <a:t>Extract color space values from images</a:t>
            </a:r>
          </a:p>
          <a:p>
            <a:pPr lvl="1"/>
            <a:r>
              <a:rPr lang="en-US" dirty="0"/>
              <a:t>Improved correlation tools </a:t>
            </a:r>
          </a:p>
          <a:p>
            <a:pPr lvl="2"/>
            <a:r>
              <a:rPr lang="en-US" dirty="0"/>
              <a:t>Beyond Correlator, AnalySeries, and Match</a:t>
            </a:r>
          </a:p>
          <a:p>
            <a:pPr lvl="3"/>
            <a:r>
              <a:rPr lang="en-US" dirty="0"/>
              <a:t>Borehole correlation</a:t>
            </a:r>
          </a:p>
          <a:p>
            <a:pPr lvl="1"/>
            <a:r>
              <a:rPr lang="en-US" dirty="0"/>
              <a:t>Tools for cleaning data</a:t>
            </a:r>
          </a:p>
          <a:p>
            <a:pPr lvl="2"/>
            <a:r>
              <a:rPr lang="en-US" dirty="0"/>
              <a:t>Remove the bad data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 descr="BadData.jpg">
            <a:extLst>
              <a:ext uri="{FF2B5EF4-FFF2-40B4-BE49-F238E27FC236}">
                <a16:creationId xmlns:a16="http://schemas.microsoft.com/office/drawing/2014/main" id="{A474A4FD-DF79-714B-853A-5529CBABB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314" y="4677121"/>
            <a:ext cx="2771293" cy="212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92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dirty="0"/>
              <a:t>Data, data, and more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363" y="1165086"/>
            <a:ext cx="8522155" cy="5353097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dirty="0"/>
              <a:t>Okay, any volunteers to present what they are working on and where it might lead</a:t>
            </a:r>
          </a:p>
        </p:txBody>
      </p:sp>
      <p:pic>
        <p:nvPicPr>
          <p:cNvPr id="6" name="Picture 5" descr="big-data-cartoon-s_3104216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465" y="2414900"/>
            <a:ext cx="7099798" cy="44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504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DF84D-415B-6D42-A317-1BBC8143D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F75B2-DA60-3741-A735-3774DF5FD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Laurel Childress</a:t>
            </a:r>
          </a:p>
          <a:p>
            <a:pPr lvl="1"/>
            <a:r>
              <a:rPr lang="en-US" dirty="0"/>
              <a:t>R code for extracting lithologies from DESClogik worksheets</a:t>
            </a:r>
          </a:p>
          <a:p>
            <a:pPr lvl="2"/>
            <a:r>
              <a:rPr lang="en-US" dirty="0"/>
              <a:t>Lithologic naming conventions can be inconsistent and DESClogik has several columns with major, minor, and other lithologic names</a:t>
            </a:r>
          </a:p>
          <a:p>
            <a:r>
              <a:rPr lang="en-US" dirty="0"/>
              <a:t>Vinny Percuoco</a:t>
            </a:r>
          </a:p>
          <a:p>
            <a:pPr lvl="1"/>
            <a:r>
              <a:rPr lang="en-US" dirty="0"/>
              <a:t>Excel Power BI</a:t>
            </a:r>
          </a:p>
          <a:p>
            <a:pPr lvl="2"/>
            <a:r>
              <a:rPr lang="en-US" dirty="0"/>
              <a:t>Power Query, which is now called Get &amp; Transform</a:t>
            </a:r>
          </a:p>
          <a:p>
            <a:pPr lvl="2"/>
            <a:r>
              <a:rPr lang="en-US" dirty="0"/>
              <a:t>Macros that provide lithologies for track data (WRSML, NGR, etc.) and more</a:t>
            </a:r>
          </a:p>
          <a:p>
            <a:r>
              <a:rPr lang="en-US" dirty="0"/>
              <a:t>Peter Flaming</a:t>
            </a:r>
          </a:p>
          <a:p>
            <a:pPr lvl="1"/>
            <a:r>
              <a:rPr lang="en-US" dirty="0"/>
              <a:t>Python &amp; Machine Learning applied to borehole data</a:t>
            </a:r>
          </a:p>
          <a:p>
            <a:r>
              <a:rPr lang="en-US" dirty="0"/>
              <a:t>Maggie Hastedt</a:t>
            </a:r>
          </a:p>
          <a:p>
            <a:pPr lvl="1"/>
            <a:r>
              <a:rPr lang="en-US" dirty="0"/>
              <a:t>Comparison of MAD (discrete sample) and WRMSL (whole round core) densities</a:t>
            </a:r>
          </a:p>
          <a:p>
            <a:r>
              <a:rPr lang="en-US" dirty="0"/>
              <a:t>Gary Acton</a:t>
            </a:r>
          </a:p>
          <a:p>
            <a:pPr lvl="1"/>
            <a:r>
              <a:rPr lang="en-US" dirty="0"/>
              <a:t>Color of core (see attached slides)</a:t>
            </a:r>
          </a:p>
        </p:txBody>
      </p:sp>
    </p:spTree>
    <p:extLst>
      <p:ext uri="{BB962C8B-B14F-4D97-AF65-F5344CB8AC3E}">
        <p14:creationId xmlns:p14="http://schemas.microsoft.com/office/powerpoint/2010/main" val="3668955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2382" y="326573"/>
            <a:ext cx="8611808" cy="1305622"/>
          </a:xfrm>
        </p:spPr>
        <p:txBody>
          <a:bodyPr vert="horz" lIns="91440" tIns="45720" rIns="91440" bIns="45720" rtlCol="0" anchor="ctr">
            <a:no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>
              <a:lnSpc>
                <a:spcPct val="80000"/>
              </a:lnSpc>
              <a:buFont typeface="Arial"/>
            </a:pPr>
            <a:r>
              <a:rPr lang="en-US" dirty="0">
                <a:solidFill>
                  <a:srgbClr val="3A87AD"/>
                </a:solidFill>
              </a:rPr>
              <a:t>Color of Core</a:t>
            </a:r>
            <a:br>
              <a:rPr lang="en-US" dirty="0">
                <a:solidFill>
                  <a:srgbClr val="3A87AD"/>
                </a:solidFill>
              </a:rPr>
            </a:b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Spectrophotometry Applied to Core Photos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7321" y="6202139"/>
            <a:ext cx="7711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>
                  <a:prstDash val="solid"/>
                </a:ln>
                <a:solidFill>
                  <a:srgbClr val="3A87AD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  <a:latin typeface="+mj-lt"/>
                <a:ea typeface="+mj-ea"/>
                <a:cs typeface="+mj-cs"/>
              </a:rPr>
              <a:t>18 June 2019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80FCC8-46D8-1B42-814B-661F15B81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62" y="2717830"/>
            <a:ext cx="8864075" cy="207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089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dirty="0"/>
              <a:t>Extract color info (RGB and L*a*b*) from core photos</a:t>
            </a:r>
          </a:p>
          <a:p>
            <a:pPr lvl="1"/>
            <a:r>
              <a:rPr lang="en-US" dirty="0"/>
              <a:t>Core Photos Used</a:t>
            </a:r>
          </a:p>
          <a:p>
            <a:pPr lvl="2"/>
            <a:r>
              <a:rPr lang="en-US" dirty="0"/>
              <a:t>Photos taken of all core sections while they are on a core photo table </a:t>
            </a:r>
          </a:p>
          <a:p>
            <a:pPr lvl="3"/>
            <a:r>
              <a:rPr lang="en-US" dirty="0"/>
              <a:t>Available from Janus with sufficient resolution</a:t>
            </a:r>
          </a:p>
          <a:p>
            <a:pPr lvl="3"/>
            <a:r>
              <a:rPr lang="en-US" dirty="0"/>
              <a:t>Higher resolution photos can be requested from ODP Databank</a:t>
            </a:r>
          </a:p>
          <a:p>
            <a:pPr lvl="2"/>
            <a:r>
              <a:rPr lang="en-US" dirty="0"/>
              <a:t>Line Scan tiff images (LSIMG)</a:t>
            </a:r>
          </a:p>
          <a:p>
            <a:pPr lvl="1"/>
            <a:r>
              <a:rPr lang="en-US" dirty="0"/>
              <a:t>Resolution Decisions</a:t>
            </a:r>
          </a:p>
          <a:p>
            <a:pPr lvl="2"/>
            <a:r>
              <a:rPr lang="en-US" dirty="0"/>
              <a:t>Medium to ultra high-resolution records</a:t>
            </a:r>
          </a:p>
          <a:p>
            <a:pPr lvl="3"/>
            <a:r>
              <a:rPr lang="en-US" dirty="0"/>
              <a:t>Centimeter to sub-millimeter</a:t>
            </a:r>
          </a:p>
          <a:p>
            <a:pPr lvl="1"/>
            <a:r>
              <a:rPr lang="en-US" dirty="0"/>
              <a:t>Color Space Decision</a:t>
            </a:r>
          </a:p>
          <a:p>
            <a:pPr lvl="2"/>
            <a:r>
              <a:rPr lang="en-US" dirty="0"/>
              <a:t>Initially I focused on just getting L*</a:t>
            </a:r>
          </a:p>
          <a:p>
            <a:pPr lvl="3"/>
            <a:r>
              <a:rPr lang="en-US" dirty="0"/>
              <a:t>Easy to get but image calibration is necessary </a:t>
            </a:r>
          </a:p>
          <a:p>
            <a:pPr lvl="1"/>
            <a:r>
              <a:rPr lang="en-US" dirty="0"/>
              <a:t>Analysis Methods</a:t>
            </a:r>
          </a:p>
          <a:p>
            <a:pPr lvl="2"/>
            <a:r>
              <a:rPr lang="en-US" dirty="0"/>
              <a:t>Calibrating images</a:t>
            </a:r>
          </a:p>
          <a:p>
            <a:pPr lvl="2"/>
            <a:r>
              <a:rPr lang="en-US" dirty="0"/>
              <a:t>Overcoming noise</a:t>
            </a:r>
          </a:p>
          <a:p>
            <a:pPr lvl="1"/>
            <a:r>
              <a:rPr lang="en-US" dirty="0"/>
              <a:t>Paleoenvironmental significance</a:t>
            </a:r>
          </a:p>
          <a:p>
            <a:pPr lvl="2"/>
            <a:r>
              <a:rPr lang="en-US" dirty="0"/>
              <a:t>Examples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22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L* Extraction Method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364" y="1165086"/>
            <a:ext cx="3393430" cy="5353097"/>
          </a:xfrm>
          <a:noFill/>
        </p:spPr>
        <p:txBody>
          <a:bodyPr/>
          <a:lstStyle/>
          <a:p>
            <a:r>
              <a:rPr lang="en-US" sz="2400" dirty="0"/>
              <a:t>ImageJ</a:t>
            </a:r>
          </a:p>
          <a:p>
            <a:pPr lvl="1"/>
            <a:r>
              <a:rPr lang="en-US" sz="1800" dirty="0"/>
              <a:t>Open core photo &amp; rotate counterclockwise</a:t>
            </a:r>
          </a:p>
          <a:p>
            <a:pPr lvl="1"/>
            <a:r>
              <a:rPr lang="en-US" sz="1800" dirty="0"/>
              <a:t>Make rectangular box over middle of core section and extending from 0 to end of section</a:t>
            </a:r>
          </a:p>
          <a:p>
            <a:pPr lvl="1"/>
            <a:r>
              <a:rPr lang="en-US" sz="1800" dirty="0"/>
              <a:t>Get profile &amp; save data</a:t>
            </a:r>
          </a:p>
          <a:p>
            <a:pPr lvl="1"/>
            <a:r>
              <a:rPr lang="en-US" sz="1800" dirty="0"/>
              <a:t>Scale X to length of section in cm</a:t>
            </a:r>
          </a:p>
          <a:p>
            <a:pPr lvl="2"/>
            <a:r>
              <a:rPr lang="en-US" sz="1400" dirty="0"/>
              <a:t>Resolution ~0.3 mm</a:t>
            </a:r>
          </a:p>
          <a:p>
            <a:pPr lvl="1"/>
            <a:r>
              <a:rPr lang="en-US" sz="1800" dirty="0"/>
              <a:t>Calibrate </a:t>
            </a:r>
          </a:p>
          <a:p>
            <a:pPr lvl="2"/>
            <a:r>
              <a:rPr lang="en-US" sz="1400" dirty="0"/>
              <a:t>Using image’s gray card with correction for variation in light across core photo table</a:t>
            </a:r>
          </a:p>
          <a:p>
            <a:pPr lvl="3"/>
            <a:r>
              <a:rPr lang="en-US" sz="1200" dirty="0"/>
              <a:t>Convert to L*</a:t>
            </a:r>
          </a:p>
          <a:p>
            <a:pPr lvl="2"/>
            <a:r>
              <a:rPr lang="en-US" sz="1400" dirty="0"/>
              <a:t>Or scale to L* from Minolta Color scanner </a:t>
            </a:r>
          </a:p>
          <a:p>
            <a:pPr lvl="1"/>
            <a:r>
              <a:rPr lang="en-US" sz="1800" dirty="0"/>
              <a:t>Clean cracks, blebs, and other non-representative feature</a:t>
            </a:r>
          </a:p>
          <a:p>
            <a:pPr lvl="2"/>
            <a:r>
              <a:rPr lang="en-US" sz="1400" dirty="0"/>
              <a:t>Very manual process</a:t>
            </a:r>
          </a:p>
          <a:p>
            <a:pPr lvl="2"/>
            <a:endParaRPr lang="en-US" sz="1600" dirty="0"/>
          </a:p>
          <a:p>
            <a:pPr lvl="1"/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F7FD5A-7253-D64A-A8F8-ECD5616FE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654" y="1108962"/>
            <a:ext cx="5178008" cy="546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275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32654"/>
            <a:ext cx="9143999" cy="649034"/>
          </a:xfrm>
        </p:spPr>
        <p:txBody>
          <a:bodyPr/>
          <a:lstStyle/>
          <a:p>
            <a:r>
              <a:rPr lang="en-US" dirty="0"/>
              <a:t>Initial (2008)  L* Extraction Method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364" y="1165086"/>
            <a:ext cx="3393430" cy="5353097"/>
          </a:xfrm>
          <a:noFill/>
        </p:spPr>
        <p:txBody>
          <a:bodyPr/>
          <a:lstStyle/>
          <a:p>
            <a:r>
              <a:rPr lang="en-US" sz="2400" dirty="0"/>
              <a:t>ImageJ</a:t>
            </a:r>
          </a:p>
          <a:p>
            <a:pPr lvl="1"/>
            <a:r>
              <a:rPr lang="en-US" sz="1800" dirty="0"/>
              <a:t>Open core photo &amp; rotate counterclockwise</a:t>
            </a:r>
          </a:p>
          <a:p>
            <a:pPr lvl="1"/>
            <a:r>
              <a:rPr lang="en-US" sz="1800" dirty="0"/>
              <a:t>Make rectangular box over middle of core section and extending from 0 to end of section</a:t>
            </a:r>
          </a:p>
          <a:p>
            <a:pPr lvl="1"/>
            <a:r>
              <a:rPr lang="en-US" sz="1800" dirty="0"/>
              <a:t>Get profile &amp; save data</a:t>
            </a:r>
          </a:p>
          <a:p>
            <a:pPr lvl="1"/>
            <a:r>
              <a:rPr lang="en-US" sz="1800" dirty="0"/>
              <a:t>Scale X to length of section in cm</a:t>
            </a:r>
          </a:p>
          <a:p>
            <a:pPr lvl="2"/>
            <a:r>
              <a:rPr lang="en-US" sz="1400" dirty="0"/>
              <a:t>Resolution ~0.3 mm</a:t>
            </a:r>
          </a:p>
          <a:p>
            <a:pPr lvl="1"/>
            <a:r>
              <a:rPr lang="en-US" sz="1800" dirty="0"/>
              <a:t>Calibrate </a:t>
            </a:r>
          </a:p>
          <a:p>
            <a:pPr lvl="2"/>
            <a:r>
              <a:rPr lang="en-US" sz="1400" dirty="0"/>
              <a:t>Using image’s gray card with correction for variation in light across core photo table</a:t>
            </a:r>
          </a:p>
          <a:p>
            <a:pPr lvl="3"/>
            <a:r>
              <a:rPr lang="en-US" sz="1200" dirty="0"/>
              <a:t>Convert to L*</a:t>
            </a:r>
          </a:p>
          <a:p>
            <a:pPr lvl="2"/>
            <a:r>
              <a:rPr lang="en-US" sz="1400" dirty="0"/>
              <a:t>Or scale to L* from Minolta Color scanner </a:t>
            </a:r>
          </a:p>
          <a:p>
            <a:pPr lvl="1"/>
            <a:r>
              <a:rPr lang="en-US" sz="1800" dirty="0"/>
              <a:t>Clean cracks, blebs, and other non-representative feature</a:t>
            </a:r>
          </a:p>
          <a:p>
            <a:pPr lvl="2"/>
            <a:r>
              <a:rPr lang="en-US" sz="1400" dirty="0"/>
              <a:t>Very manual process</a:t>
            </a:r>
          </a:p>
          <a:p>
            <a:pPr lvl="2"/>
            <a:endParaRPr lang="en-US" sz="1600" dirty="0"/>
          </a:p>
          <a:p>
            <a:pPr lvl="1"/>
            <a:endParaRPr lang="en-US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58D710-52CA-F44B-BF72-BDF13DC5A06B}"/>
              </a:ext>
            </a:extLst>
          </p:cNvPr>
          <p:cNvSpPr txBox="1"/>
          <p:nvPr/>
        </p:nvSpPr>
        <p:spPr>
          <a:xfrm>
            <a:off x="4250453" y="4576467"/>
            <a:ext cx="46724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D6987"/>
                </a:solidFill>
              </a:rPr>
              <a:t>We already knew the L* data collected every 2 cm correlated well with the oxygen isotope record. </a:t>
            </a:r>
          </a:p>
          <a:p>
            <a:endParaRPr lang="en-US" dirty="0">
              <a:solidFill>
                <a:srgbClr val="2D6987"/>
              </a:solidFill>
            </a:endParaRPr>
          </a:p>
          <a:p>
            <a:r>
              <a:rPr lang="en-US" dirty="0">
                <a:solidFill>
                  <a:srgbClr val="2D6987"/>
                </a:solidFill>
              </a:rPr>
              <a:t>What might the higher resolution data provide?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2658AD08-D846-1244-83D4-03DC46A3B6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4127" y="3494711"/>
            <a:ext cx="4853540" cy="5182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6493" tIns="43247" rIns="86493" bIns="43247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chemeClr val="accent2"/>
                </a:solidFill>
                <a:latin typeface="Geneva" charset="0"/>
              </a:rPr>
              <a:t>Example of the 1-mm resolution </a:t>
            </a:r>
            <a:r>
              <a:rPr lang="en-US" sz="1400" dirty="0" err="1">
                <a:solidFill>
                  <a:schemeClr val="accent2"/>
                </a:solidFill>
                <a:latin typeface="Geneva" charset="0"/>
              </a:rPr>
              <a:t>Lp</a:t>
            </a:r>
            <a:r>
              <a:rPr lang="en-US" sz="1400" dirty="0">
                <a:solidFill>
                  <a:schemeClr val="accent2"/>
                </a:solidFill>
                <a:latin typeface="Geneva" charset="0"/>
              </a:rPr>
              <a:t>* data vs. the 2-cm resolution Ls* data for one core section.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51014C-9C08-AF4C-B7B9-ABFD521C5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358" y="2220959"/>
            <a:ext cx="5446206" cy="127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99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665238" y="297656"/>
            <a:ext cx="7777238" cy="644426"/>
          </a:xfrm>
        </p:spPr>
        <p:txBody>
          <a:bodyPr/>
          <a:lstStyle/>
          <a:p>
            <a:r>
              <a:rPr lang="en-US"/>
              <a:t>Moderate Resolution Record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4608" y="916781"/>
            <a:ext cx="8450035" cy="1327547"/>
          </a:xfrm>
        </p:spPr>
        <p:txBody>
          <a:bodyPr/>
          <a:lstStyle/>
          <a:p>
            <a:r>
              <a:rPr lang="en-US" sz="1900"/>
              <a:t>Lightness data were obtained with a Minolta Spectrophotometer at 2-cm resolution during Expedition 306 for Site U1313 in the North Atlantic. These data correlate well with the global oxygen isotope stack (LR04).</a:t>
            </a:r>
          </a:p>
        </p:txBody>
      </p:sp>
      <p:pic>
        <p:nvPicPr>
          <p:cNvPr id="16388" name="Picture 6" descr="1313-tuned-top2panels.jpg                                      006562F9Macintosh HD                   BBCD9868:"/>
          <p:cNvPicPr>
            <a:picLocks noChangeAspect="1" noChangeArrowheads="1"/>
          </p:cNvPicPr>
          <p:nvPr/>
        </p:nvPicPr>
        <p:blipFill>
          <a:blip r:embed="rId2"/>
          <a:srcRect b="46820"/>
          <a:stretch>
            <a:fillRect/>
          </a:stretch>
        </p:blipFill>
        <p:spPr bwMode="auto">
          <a:xfrm>
            <a:off x="341690" y="2070200"/>
            <a:ext cx="8486322" cy="45333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9" name="Text Box 7"/>
          <p:cNvSpPr txBox="1">
            <a:spLocks noChangeArrowheads="1"/>
          </p:cNvSpPr>
          <p:nvPr/>
        </p:nvSpPr>
        <p:spPr bwMode="auto">
          <a:xfrm>
            <a:off x="2249715" y="6420446"/>
            <a:ext cx="4564441" cy="294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6493" tIns="43247" rIns="86493" bIns="43247">
            <a:prstTxWarp prst="textNoShape">
              <a:avLst/>
            </a:prstTxWarp>
            <a:spAutoFit/>
          </a:bodyPr>
          <a:lstStyle/>
          <a:p>
            <a:r>
              <a:rPr lang="en-US" sz="1300">
                <a:solidFill>
                  <a:schemeClr val="accent2"/>
                </a:solidFill>
                <a:latin typeface="Geneva" charset="0"/>
              </a:rPr>
              <a:t>From Expedition 306 Shipboard Science Party (2005)</a:t>
            </a:r>
          </a:p>
        </p:txBody>
      </p:sp>
    </p:spTree>
    <p:extLst>
      <p:ext uri="{BB962C8B-B14F-4D97-AF65-F5344CB8AC3E}">
        <p14:creationId xmlns:p14="http://schemas.microsoft.com/office/powerpoint/2010/main" val="3687249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A1FE7688-1051-9C46-9F30-3F79A9157A1B}" vid="{F2056BEA-628C-2740-8D88-3631AFB789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2903</TotalTime>
  <Words>947</Words>
  <Application>Microsoft Macintosh PowerPoint</Application>
  <PresentationFormat>On-screen Show (4:3)</PresentationFormat>
  <Paragraphs>118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ArialUnicodeMS</vt:lpstr>
      <vt:lpstr>Arial</vt:lpstr>
      <vt:lpstr>Calibri</vt:lpstr>
      <vt:lpstr>Geneva</vt:lpstr>
      <vt:lpstr>LucidaGrande</vt:lpstr>
      <vt:lpstr>Wingdings</vt:lpstr>
      <vt:lpstr>Office Theme</vt:lpstr>
      <vt:lpstr>Data Mining Applied to the IODP Database</vt:lpstr>
      <vt:lpstr>Goals</vt:lpstr>
      <vt:lpstr>Data, data, and more data</vt:lpstr>
      <vt:lpstr>Presentations</vt:lpstr>
      <vt:lpstr>Color of Core Spectrophotometry Applied to Core Photos</vt:lpstr>
      <vt:lpstr>Overview</vt:lpstr>
      <vt:lpstr>Initial L* Extraction Method</vt:lpstr>
      <vt:lpstr>Initial (2008)  L* Extraction Method</vt:lpstr>
      <vt:lpstr>Moderate Resolution Record</vt:lpstr>
      <vt:lpstr>Ls* = Clean Lightness Record with 2-cm resolution ≈ 500 k.y.</vt:lpstr>
      <vt:lpstr>Signal Analysis</vt:lpstr>
      <vt:lpstr>Initial L* Extraction Method</vt:lpstr>
      <vt:lpstr>PowerPoint Presentation</vt:lpstr>
      <vt:lpstr>PowerPoint Presentation</vt:lpstr>
      <vt:lpstr>PowerPoint Presentation</vt:lpstr>
      <vt:lpstr>Resolution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 of Core Spectrophotometry Applied to Core Photos</dc:title>
  <dc:creator>Gary Acton</dc:creator>
  <cp:lastModifiedBy>Gary Acton</cp:lastModifiedBy>
  <cp:revision>31</cp:revision>
  <dcterms:created xsi:type="dcterms:W3CDTF">2019-06-18T21:16:48Z</dcterms:created>
  <dcterms:modified xsi:type="dcterms:W3CDTF">2019-06-20T21:40:43Z</dcterms:modified>
</cp:coreProperties>
</file>

<file path=docProps/thumbnail.jpeg>
</file>